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412"/>
    <a:srgbClr val="FF9F9F"/>
    <a:srgbClr val="FFCCCC"/>
    <a:srgbClr val="FFEBEB"/>
    <a:srgbClr val="EFFFFF"/>
    <a:srgbClr val="FFFFE7"/>
    <a:srgbClr val="EAEAEA"/>
    <a:srgbClr val="E0E0E0"/>
    <a:srgbClr val="F7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1044" y="-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3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60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56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9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0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9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55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6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85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5F51-7A42-4314-AF82-9E60A5EB5503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27FF-8A9F-46E7-BEBB-D0E07DC2B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51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雲 90"/>
          <p:cNvSpPr/>
          <p:nvPr/>
        </p:nvSpPr>
        <p:spPr>
          <a:xfrm rot="181716">
            <a:off x="506063" y="8337872"/>
            <a:ext cx="2089486" cy="140889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雲 93"/>
          <p:cNvSpPr/>
          <p:nvPr/>
        </p:nvSpPr>
        <p:spPr>
          <a:xfrm rot="11093791">
            <a:off x="1125817" y="8340442"/>
            <a:ext cx="2089486" cy="1408893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t="29405" r="10799" b="28454"/>
          <a:stretch/>
        </p:blipFill>
        <p:spPr>
          <a:xfrm>
            <a:off x="1419225" y="67954"/>
            <a:ext cx="4095750" cy="847725"/>
          </a:xfrm>
          <a:prstGeom prst="rect">
            <a:avLst/>
          </a:prstGeom>
          <a:effectLst/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8745" r="10272" b="9223"/>
          <a:stretch/>
        </p:blipFill>
        <p:spPr>
          <a:xfrm>
            <a:off x="518997" y="-1454"/>
            <a:ext cx="897705" cy="99158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9678" r="10134" b="9747"/>
          <a:stretch/>
        </p:blipFill>
        <p:spPr>
          <a:xfrm>
            <a:off x="5504172" y="-18284"/>
            <a:ext cx="862500" cy="973980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2156584" y="6076135"/>
            <a:ext cx="4125834" cy="792000"/>
            <a:chOff x="1020425" y="4995699"/>
            <a:chExt cx="4125834" cy="792000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020425" y="4995699"/>
              <a:ext cx="792000" cy="792000"/>
              <a:chOff x="1020425" y="4995699"/>
              <a:chExt cx="792000" cy="792000"/>
            </a:xfrm>
          </p:grpSpPr>
          <p:sp>
            <p:nvSpPr>
              <p:cNvPr id="25" name="楕円 62"/>
              <p:cNvSpPr/>
              <p:nvPr/>
            </p:nvSpPr>
            <p:spPr>
              <a:xfrm>
                <a:off x="1020425" y="4995699"/>
                <a:ext cx="792000" cy="792000"/>
              </a:xfrm>
              <a:prstGeom prst="ellipse">
                <a:avLst/>
              </a:prstGeom>
              <a:solidFill>
                <a:srgbClr val="C0E2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131529" y="5125946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大会</a:t>
                </a:r>
                <a:endParaRPr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sz="16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期日</a:t>
                </a:r>
                <a:endParaRPr kumimoji="1"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1805280" y="5117498"/>
              <a:ext cx="3340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令和</a:t>
              </a:r>
              <a:r>
                <a:rPr lang="en-US" altLang="ja-JP" sz="24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lang="ja-JP" altLang="en-US" sz="24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lang="en-US" altLang="ja-JP" sz="32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lang="ja-JP" altLang="en-US" sz="32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lang="en-US" altLang="ja-JP" sz="32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21</a:t>
              </a:r>
              <a:r>
                <a:rPr lang="ja-JP" altLang="en-US" sz="32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lang="ja-JP" altLang="en-US" sz="24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㊐</a:t>
              </a:r>
              <a:endParaRPr lang="ja-JP" altLang="en-US" sz="3200" b="1" spc="50" dirty="0">
                <a:ln w="11430"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-325" y="6708049"/>
            <a:ext cx="1423326" cy="1265383"/>
            <a:chOff x="-325" y="6240212"/>
            <a:chExt cx="1423326" cy="1265383"/>
          </a:xfrm>
        </p:grpSpPr>
        <p:grpSp>
          <p:nvGrpSpPr>
            <p:cNvPr id="70" name="グループ化 69"/>
            <p:cNvGrpSpPr/>
            <p:nvPr/>
          </p:nvGrpSpPr>
          <p:grpSpPr>
            <a:xfrm>
              <a:off x="110103" y="6240212"/>
              <a:ext cx="1224000" cy="1265383"/>
              <a:chOff x="-1568420" y="5508433"/>
              <a:chExt cx="1386171" cy="1265383"/>
            </a:xfrm>
          </p:grpSpPr>
          <p:sp>
            <p:nvSpPr>
              <p:cNvPr id="68" name="正方形/長方形 67"/>
              <p:cNvSpPr/>
              <p:nvPr/>
            </p:nvSpPr>
            <p:spPr>
              <a:xfrm>
                <a:off x="-1568420" y="5508433"/>
                <a:ext cx="1386171" cy="1224000"/>
              </a:xfrm>
              <a:prstGeom prst="rect">
                <a:avLst/>
              </a:prstGeom>
              <a:noFill/>
              <a:ln w="28575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-1568420" y="6480433"/>
                <a:ext cx="1386171" cy="252000"/>
              </a:xfrm>
              <a:prstGeom prst="rect">
                <a:avLst/>
              </a:prstGeom>
              <a:solidFill>
                <a:srgbClr val="FFCC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-1284779" y="6496817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陸上競技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50" name="図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8" t="22321" r="16122" b="21042"/>
            <a:stretch/>
          </p:blipFill>
          <p:spPr>
            <a:xfrm>
              <a:off x="-325" y="6283777"/>
              <a:ext cx="1423326" cy="89616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29" name="グループ化 28"/>
          <p:cNvGrpSpPr/>
          <p:nvPr/>
        </p:nvGrpSpPr>
        <p:grpSpPr>
          <a:xfrm>
            <a:off x="2817000" y="7006694"/>
            <a:ext cx="1224000" cy="1290045"/>
            <a:chOff x="2889635" y="6461121"/>
            <a:chExt cx="1224000" cy="1290045"/>
          </a:xfrm>
        </p:grpSpPr>
        <p:grpSp>
          <p:nvGrpSpPr>
            <p:cNvPr id="106" name="グループ化 105"/>
            <p:cNvGrpSpPr/>
            <p:nvPr/>
          </p:nvGrpSpPr>
          <p:grpSpPr>
            <a:xfrm>
              <a:off x="2889635" y="6489884"/>
              <a:ext cx="1224000" cy="1261282"/>
              <a:chOff x="-1568420" y="5544433"/>
              <a:chExt cx="1224000" cy="1261282"/>
            </a:xfrm>
          </p:grpSpPr>
          <p:sp>
            <p:nvSpPr>
              <p:cNvPr id="107" name="正方形/長方形 106"/>
              <p:cNvSpPr/>
              <p:nvPr/>
            </p:nvSpPr>
            <p:spPr>
              <a:xfrm>
                <a:off x="-1568420" y="5544433"/>
                <a:ext cx="1224000" cy="1224000"/>
              </a:xfrm>
              <a:prstGeom prst="rect">
                <a:avLst/>
              </a:prstGeom>
              <a:noFill/>
              <a:ln w="28575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-1568420" y="6516433"/>
                <a:ext cx="1224000" cy="252000"/>
              </a:xfrm>
              <a:prstGeom prst="rect">
                <a:avLst/>
              </a:prstGeom>
              <a:solidFill>
                <a:srgbClr val="FFCC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-1350060" y="6528716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ボッチャ</a:t>
                </a:r>
                <a:endParaRPr lang="en-US" altLang="ja-JP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3" t="19221" r="17236" b="18875"/>
            <a:stretch/>
          </p:blipFill>
          <p:spPr>
            <a:xfrm>
              <a:off x="2973298" y="6461121"/>
              <a:ext cx="1085162" cy="104342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38" name="グループ化 37"/>
          <p:cNvGrpSpPr/>
          <p:nvPr/>
        </p:nvGrpSpPr>
        <p:grpSpPr>
          <a:xfrm>
            <a:off x="5405058" y="8568175"/>
            <a:ext cx="1410408" cy="1298173"/>
            <a:chOff x="2428507" y="8482132"/>
            <a:chExt cx="1410408" cy="1298173"/>
          </a:xfrm>
        </p:grpSpPr>
        <p:grpSp>
          <p:nvGrpSpPr>
            <p:cNvPr id="114" name="グループ化 113"/>
            <p:cNvGrpSpPr/>
            <p:nvPr/>
          </p:nvGrpSpPr>
          <p:grpSpPr>
            <a:xfrm>
              <a:off x="2535967" y="8503792"/>
              <a:ext cx="1224000" cy="1276513"/>
              <a:chOff x="-1568420" y="5684332"/>
              <a:chExt cx="1224000" cy="1276513"/>
            </a:xfrm>
          </p:grpSpPr>
          <p:sp>
            <p:nvSpPr>
              <p:cNvPr id="115" name="正方形/長方形 114"/>
              <p:cNvSpPr/>
              <p:nvPr/>
            </p:nvSpPr>
            <p:spPr>
              <a:xfrm>
                <a:off x="-1568420" y="5684332"/>
                <a:ext cx="1224000" cy="1224000"/>
              </a:xfrm>
              <a:prstGeom prst="rect">
                <a:avLst/>
              </a:prstGeom>
              <a:noFill/>
              <a:ln w="28575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-1568420" y="6548332"/>
                <a:ext cx="1224000" cy="360000"/>
              </a:xfrm>
              <a:prstGeom prst="rect">
                <a:avLst/>
              </a:prstGeom>
              <a:solidFill>
                <a:srgbClr val="FFCC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-1396186" y="6529958"/>
                <a:ext cx="8899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1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フライング</a:t>
                </a:r>
                <a:endParaRPr lang="en-US" altLang="ja-JP" sz="11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sz="11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ディスク</a:t>
                </a:r>
                <a:endPara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56" name="図 5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7" t="19644" r="15237" b="20894"/>
            <a:stretch/>
          </p:blipFill>
          <p:spPr>
            <a:xfrm>
              <a:off x="2428507" y="8482132"/>
              <a:ext cx="1410408" cy="9402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35" name="グループ化 34"/>
          <p:cNvGrpSpPr/>
          <p:nvPr/>
        </p:nvGrpSpPr>
        <p:grpSpPr>
          <a:xfrm>
            <a:off x="4170425" y="6759990"/>
            <a:ext cx="1224000" cy="1365912"/>
            <a:chOff x="4293015" y="6751788"/>
            <a:chExt cx="1224000" cy="1365912"/>
          </a:xfrm>
        </p:grpSpPr>
        <p:grpSp>
          <p:nvGrpSpPr>
            <p:cNvPr id="102" name="グループ化 101"/>
            <p:cNvGrpSpPr/>
            <p:nvPr/>
          </p:nvGrpSpPr>
          <p:grpSpPr>
            <a:xfrm>
              <a:off x="4293015" y="6856418"/>
              <a:ext cx="1224000" cy="1261282"/>
              <a:chOff x="-1568420" y="5544433"/>
              <a:chExt cx="1224000" cy="1261282"/>
            </a:xfrm>
          </p:grpSpPr>
          <p:sp>
            <p:nvSpPr>
              <p:cNvPr id="103" name="正方形/長方形 102"/>
              <p:cNvSpPr/>
              <p:nvPr/>
            </p:nvSpPr>
            <p:spPr>
              <a:xfrm>
                <a:off x="-1568420" y="5544433"/>
                <a:ext cx="1224000" cy="1224000"/>
              </a:xfrm>
              <a:prstGeom prst="rect">
                <a:avLst/>
              </a:prstGeom>
              <a:noFill/>
              <a:ln w="28575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04" name="正方形/長方形 103"/>
              <p:cNvSpPr/>
              <p:nvPr/>
            </p:nvSpPr>
            <p:spPr>
              <a:xfrm>
                <a:off x="-1568420" y="6516433"/>
                <a:ext cx="1224000" cy="252000"/>
              </a:xfrm>
              <a:prstGeom prst="rect">
                <a:avLst/>
              </a:prstGeom>
              <a:solidFill>
                <a:srgbClr val="FFCC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-1436395" y="6528716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ボウリング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6" t="15778" r="18114" b="16163"/>
            <a:stretch/>
          </p:blipFill>
          <p:spPr>
            <a:xfrm>
              <a:off x="4443430" y="6751788"/>
              <a:ext cx="917186" cy="109356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28" name="グループ化 27"/>
          <p:cNvGrpSpPr/>
          <p:nvPr/>
        </p:nvGrpSpPr>
        <p:grpSpPr>
          <a:xfrm>
            <a:off x="1468189" y="6954867"/>
            <a:ext cx="1224000" cy="1273157"/>
            <a:chOff x="1500088" y="6603986"/>
            <a:chExt cx="1224000" cy="1273157"/>
          </a:xfrm>
        </p:grpSpPr>
        <p:grpSp>
          <p:nvGrpSpPr>
            <p:cNvPr id="110" name="グループ化 109"/>
            <p:cNvGrpSpPr/>
            <p:nvPr/>
          </p:nvGrpSpPr>
          <p:grpSpPr>
            <a:xfrm>
              <a:off x="1500088" y="6603986"/>
              <a:ext cx="1224000" cy="1273157"/>
              <a:chOff x="-1568420" y="5544433"/>
              <a:chExt cx="1224000" cy="1273157"/>
            </a:xfrm>
          </p:grpSpPr>
          <p:sp>
            <p:nvSpPr>
              <p:cNvPr id="111" name="正方形/長方形 110"/>
              <p:cNvSpPr/>
              <p:nvPr/>
            </p:nvSpPr>
            <p:spPr>
              <a:xfrm>
                <a:off x="-1568420" y="5544433"/>
                <a:ext cx="1224000" cy="1224000"/>
              </a:xfrm>
              <a:prstGeom prst="rect">
                <a:avLst/>
              </a:prstGeom>
              <a:noFill/>
              <a:ln w="28575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12" name="正方形/長方形 111"/>
              <p:cNvSpPr/>
              <p:nvPr/>
            </p:nvSpPr>
            <p:spPr>
              <a:xfrm>
                <a:off x="-1568420" y="6516433"/>
                <a:ext cx="1224000" cy="252000"/>
              </a:xfrm>
              <a:prstGeom prst="rect">
                <a:avLst/>
              </a:prstGeom>
              <a:solidFill>
                <a:srgbClr val="FFCC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-1208048" y="6540591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水泳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51" name="図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5" t="18027" r="14619" b="17359"/>
            <a:stretch/>
          </p:blipFill>
          <p:spPr>
            <a:xfrm>
              <a:off x="1572290" y="6623548"/>
              <a:ext cx="1109640" cy="8948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36" name="グループ化 35"/>
          <p:cNvGrpSpPr/>
          <p:nvPr/>
        </p:nvGrpSpPr>
        <p:grpSpPr>
          <a:xfrm>
            <a:off x="5517107" y="6881685"/>
            <a:ext cx="1224000" cy="1358528"/>
            <a:chOff x="5474575" y="6467009"/>
            <a:chExt cx="1224000" cy="1358528"/>
          </a:xfrm>
        </p:grpSpPr>
        <p:grpSp>
          <p:nvGrpSpPr>
            <p:cNvPr id="122" name="グループ化 121"/>
            <p:cNvGrpSpPr/>
            <p:nvPr/>
          </p:nvGrpSpPr>
          <p:grpSpPr>
            <a:xfrm>
              <a:off x="5474575" y="6564255"/>
              <a:ext cx="1224000" cy="1261282"/>
              <a:chOff x="-1568420" y="5544433"/>
              <a:chExt cx="1224000" cy="1261282"/>
            </a:xfrm>
          </p:grpSpPr>
          <p:sp>
            <p:nvSpPr>
              <p:cNvPr id="123" name="正方形/長方形 122"/>
              <p:cNvSpPr/>
              <p:nvPr/>
            </p:nvSpPr>
            <p:spPr>
              <a:xfrm>
                <a:off x="-1568420" y="5544433"/>
                <a:ext cx="1224000" cy="1224000"/>
              </a:xfrm>
              <a:prstGeom prst="rect">
                <a:avLst/>
              </a:prstGeom>
              <a:noFill/>
              <a:ln w="28575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-1568420" y="6516433"/>
                <a:ext cx="1224000" cy="252000"/>
              </a:xfrm>
              <a:prstGeom prst="rect">
                <a:avLst/>
              </a:prstGeom>
              <a:solidFill>
                <a:srgbClr val="FFCC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-1514582" y="6528716"/>
                <a:ext cx="1107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アーチェリー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2" t="18396" r="17893" b="17088"/>
            <a:stretch/>
          </p:blipFill>
          <p:spPr>
            <a:xfrm>
              <a:off x="5521974" y="6467009"/>
              <a:ext cx="1151692" cy="110903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37" name="グループ化 36"/>
          <p:cNvGrpSpPr/>
          <p:nvPr/>
        </p:nvGrpSpPr>
        <p:grpSpPr>
          <a:xfrm>
            <a:off x="3336275" y="8391435"/>
            <a:ext cx="2081689" cy="1321416"/>
            <a:chOff x="83112" y="8527773"/>
            <a:chExt cx="2081689" cy="1321416"/>
          </a:xfrm>
        </p:grpSpPr>
        <p:sp>
          <p:nvSpPr>
            <p:cNvPr id="119" name="正方形/長方形 118"/>
            <p:cNvSpPr/>
            <p:nvPr/>
          </p:nvSpPr>
          <p:spPr>
            <a:xfrm>
              <a:off x="83114" y="8546218"/>
              <a:ext cx="2052000" cy="1224000"/>
            </a:xfrm>
            <a:prstGeom prst="rect">
              <a:avLst/>
            </a:prstGeom>
            <a:noFill/>
            <a:ln w="28575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83112" y="9410218"/>
              <a:ext cx="2052000" cy="360000"/>
            </a:xfrm>
            <a:prstGeom prst="rect">
              <a:avLst/>
            </a:prstGeom>
            <a:solidFill>
              <a:srgbClr val="FFCC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308347" y="9469829"/>
              <a:ext cx="593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卓球</a:t>
              </a:r>
              <a:endPara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54" name="図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3" t="17483" r="18411" b="18603"/>
            <a:stretch/>
          </p:blipFill>
          <p:spPr>
            <a:xfrm>
              <a:off x="144959" y="8527773"/>
              <a:ext cx="900891" cy="900891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1" t="20535" r="18930" b="20940"/>
            <a:stretch/>
          </p:blipFill>
          <p:spPr>
            <a:xfrm>
              <a:off x="1115515" y="8575605"/>
              <a:ext cx="934816" cy="856915"/>
            </a:xfrm>
            <a:prstGeom prst="rect">
              <a:avLst/>
            </a:prstGeom>
          </p:spPr>
        </p:pic>
        <p:sp>
          <p:nvSpPr>
            <p:cNvPr id="131" name="テキスト ボックス 130"/>
            <p:cNvSpPr txBox="1"/>
            <p:nvPr/>
          </p:nvSpPr>
          <p:spPr>
            <a:xfrm>
              <a:off x="992685" y="9418302"/>
              <a:ext cx="11721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1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サウンド</a:t>
              </a:r>
              <a:endPara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1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テーブルテニス</a:t>
              </a:r>
              <a:endPara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1149334" y="5262952"/>
            <a:ext cx="4284110" cy="792000"/>
            <a:chOff x="5160834" y="4479525"/>
            <a:chExt cx="4284110" cy="792000"/>
          </a:xfrm>
        </p:grpSpPr>
        <p:sp>
          <p:nvSpPr>
            <p:cNvPr id="134" name="テキスト ボックス 133"/>
            <p:cNvSpPr txBox="1"/>
            <p:nvPr/>
          </p:nvSpPr>
          <p:spPr>
            <a:xfrm>
              <a:off x="5977328" y="4608413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鹿児島県内各市町村障害福祉担当課</a:t>
              </a:r>
              <a:endPara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及び</a:t>
              </a: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在籍</a:t>
              </a:r>
              <a:r>
                <a:rPr lang="ja-JP" altLang="en-US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する特別支援学校</a:t>
              </a:r>
            </a:p>
          </p:txBody>
        </p:sp>
        <p:grpSp>
          <p:nvGrpSpPr>
            <p:cNvPr id="137" name="グループ化 136"/>
            <p:cNvGrpSpPr/>
            <p:nvPr/>
          </p:nvGrpSpPr>
          <p:grpSpPr>
            <a:xfrm>
              <a:off x="5160834" y="4479525"/>
              <a:ext cx="802465" cy="792000"/>
              <a:chOff x="5160834" y="4479525"/>
              <a:chExt cx="802465" cy="792000"/>
            </a:xfrm>
          </p:grpSpPr>
          <p:sp>
            <p:nvSpPr>
              <p:cNvPr id="135" name="楕円 62"/>
              <p:cNvSpPr/>
              <p:nvPr/>
            </p:nvSpPr>
            <p:spPr>
              <a:xfrm>
                <a:off x="5171299" y="4479525"/>
                <a:ext cx="792000" cy="792000"/>
              </a:xfrm>
              <a:prstGeom prst="ellipse">
                <a:avLst/>
              </a:prstGeom>
              <a:solidFill>
                <a:srgbClr val="C0E2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  <p:sp>
            <p:nvSpPr>
              <p:cNvPr id="136" name="テキスト ボックス 135"/>
              <p:cNvSpPr txBox="1"/>
              <p:nvPr/>
            </p:nvSpPr>
            <p:spPr>
              <a:xfrm>
                <a:off x="5160834" y="4719896"/>
                <a:ext cx="8002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申込先</a:t>
                </a:r>
                <a:endParaRPr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 rot="21422036">
            <a:off x="169912" y="2528532"/>
            <a:ext cx="1584000" cy="1707218"/>
            <a:chOff x="-5667422" y="619092"/>
            <a:chExt cx="1584000" cy="1707218"/>
          </a:xfrm>
        </p:grpSpPr>
        <p:sp>
          <p:nvSpPr>
            <p:cNvPr id="92" name="楕円 62"/>
            <p:cNvSpPr/>
            <p:nvPr/>
          </p:nvSpPr>
          <p:spPr>
            <a:xfrm>
              <a:off x="-5667422" y="619092"/>
              <a:ext cx="1584000" cy="1584000"/>
            </a:xfrm>
            <a:prstGeom prst="ellipse">
              <a:avLst/>
            </a:prstGeom>
            <a:solidFill>
              <a:srgbClr val="FF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-5579456" y="75665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600" b="1" dirty="0">
                  <a:ln w="193675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</a:t>
              </a:r>
              <a:endParaRPr lang="en-US" altLang="ja-JP" sz="9600" b="1" dirty="0" smtClean="0">
                <a:ln w="193675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 rot="21413771">
            <a:off x="3665248" y="3790276"/>
            <a:ext cx="1584000" cy="1758560"/>
            <a:chOff x="-4615093" y="2287726"/>
            <a:chExt cx="1584000" cy="1758560"/>
          </a:xfrm>
        </p:grpSpPr>
        <p:sp>
          <p:nvSpPr>
            <p:cNvPr id="93" name="楕円 62"/>
            <p:cNvSpPr/>
            <p:nvPr/>
          </p:nvSpPr>
          <p:spPr>
            <a:xfrm>
              <a:off x="-4615093" y="2287726"/>
              <a:ext cx="1584000" cy="1584000"/>
            </a:xfrm>
            <a:prstGeom prst="ellipse">
              <a:avLst/>
            </a:prstGeom>
            <a:solidFill>
              <a:srgbClr val="B4D4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-4510048" y="2476626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600" b="1" dirty="0" smtClean="0">
                  <a:ln w="193675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募</a:t>
              </a:r>
              <a:endParaRPr kumimoji="1" lang="ja-JP" altLang="en-US" sz="9600" b="1" dirty="0">
                <a:ln w="193675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 rot="160485">
            <a:off x="1601202" y="2529781"/>
            <a:ext cx="1584000" cy="1786497"/>
            <a:chOff x="-3249451" y="128388"/>
            <a:chExt cx="1584000" cy="1786497"/>
          </a:xfrm>
        </p:grpSpPr>
        <p:sp>
          <p:nvSpPr>
            <p:cNvPr id="87" name="楕円 62"/>
            <p:cNvSpPr/>
            <p:nvPr/>
          </p:nvSpPr>
          <p:spPr>
            <a:xfrm>
              <a:off x="-3249451" y="128388"/>
              <a:ext cx="1584000" cy="1584000"/>
            </a:xfrm>
            <a:prstGeom prst="ellipse">
              <a:avLst/>
            </a:prstGeom>
            <a:solidFill>
              <a:srgbClr val="B4D4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-3160376" y="345225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600" b="1" dirty="0" smtClean="0">
                  <a:ln w="193675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場</a:t>
              </a:r>
              <a:endParaRPr lang="en-US" altLang="ja-JP" sz="9600" b="1" dirty="0" smtClean="0">
                <a:ln w="193675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 rot="348351">
            <a:off x="3045208" y="2501148"/>
            <a:ext cx="1584000" cy="1746146"/>
            <a:chOff x="-1927988" y="1727095"/>
            <a:chExt cx="1584000" cy="1746146"/>
          </a:xfrm>
        </p:grpSpPr>
        <p:sp>
          <p:nvSpPr>
            <p:cNvPr id="97" name="楕円 62"/>
            <p:cNvSpPr/>
            <p:nvPr/>
          </p:nvSpPr>
          <p:spPr>
            <a:xfrm>
              <a:off x="-1927988" y="1727095"/>
              <a:ext cx="1584000" cy="1584000"/>
            </a:xfrm>
            <a:prstGeom prst="ellipse">
              <a:avLst/>
            </a:prstGeom>
            <a:solidFill>
              <a:srgbClr val="FF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-1843874" y="1903581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600" b="1" dirty="0" smtClean="0">
                  <a:ln w="193675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者</a:t>
              </a:r>
              <a:endParaRPr lang="en-US" altLang="ja-JP" sz="9600" b="1" dirty="0" smtClean="0">
                <a:ln w="193675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 rot="274394">
            <a:off x="5075128" y="3809399"/>
            <a:ext cx="1584000" cy="1719726"/>
            <a:chOff x="-3315606" y="3351468"/>
            <a:chExt cx="1584000" cy="1719726"/>
          </a:xfrm>
        </p:grpSpPr>
        <p:sp>
          <p:nvSpPr>
            <p:cNvPr id="95" name="楕円 62"/>
            <p:cNvSpPr/>
            <p:nvPr/>
          </p:nvSpPr>
          <p:spPr>
            <a:xfrm>
              <a:off x="-3315606" y="3351468"/>
              <a:ext cx="1584000" cy="1584000"/>
            </a:xfrm>
            <a:prstGeom prst="ellipse">
              <a:avLst/>
            </a:prstGeom>
            <a:solidFill>
              <a:srgbClr val="FF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-3232350" y="3501534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600" b="1" dirty="0" smtClean="0">
                  <a:ln w="193675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集</a:t>
              </a:r>
              <a:endParaRPr kumimoji="1" lang="ja-JP" altLang="en-US" sz="9600" b="1" dirty="0">
                <a:ln w="193675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83112" y="4323874"/>
            <a:ext cx="3691746" cy="954107"/>
            <a:chOff x="651453" y="3893359"/>
            <a:chExt cx="3691746" cy="954107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51453" y="3926005"/>
              <a:ext cx="792000" cy="830997"/>
              <a:chOff x="651453" y="3926005"/>
              <a:chExt cx="792000" cy="830997"/>
            </a:xfrm>
          </p:grpSpPr>
          <p:sp>
            <p:nvSpPr>
              <p:cNvPr id="22" name="楕円 62"/>
              <p:cNvSpPr/>
              <p:nvPr/>
            </p:nvSpPr>
            <p:spPr>
              <a:xfrm>
                <a:off x="651453" y="3927071"/>
                <a:ext cx="792000" cy="792000"/>
              </a:xfrm>
              <a:prstGeom prst="ellipse">
                <a:avLst/>
              </a:prstGeom>
              <a:solidFill>
                <a:srgbClr val="C0E2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757233" y="3926005"/>
                <a:ext cx="5950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申込</a:t>
                </a:r>
                <a:endParaRPr kumimoji="1"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16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受付</a:t>
                </a:r>
                <a:endParaRPr kumimoji="1"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16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期間</a:t>
                </a:r>
                <a:endPara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388544" y="3893359"/>
              <a:ext cx="29546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令和４年</a:t>
              </a:r>
              <a:r>
                <a:rPr lang="en-US" altLang="ja-JP" sz="28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lang="ja-JP" altLang="en-US" sz="20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lang="en-US" altLang="ja-JP" sz="28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lang="ja-JP" altLang="en-US" sz="20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endParaRPr lang="en-US" altLang="ja-JP" sz="2000" b="1" spc="50" dirty="0">
                <a:ln w="11430"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20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　～令和</a:t>
              </a:r>
              <a:r>
                <a:rPr lang="en-US" altLang="ja-JP" sz="20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lang="ja-JP" altLang="en-US" sz="20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lang="en-US" altLang="ja-JP" sz="28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r>
                <a:rPr lang="ja-JP" altLang="en-US" sz="20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lang="en-US" altLang="ja-JP" sz="2800" b="1" spc="50" dirty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r>
                <a:rPr lang="ja-JP" altLang="en-US" sz="2000" b="1" spc="50" dirty="0" smtClean="0">
                  <a:ln w="11430"/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endParaRPr lang="ja-JP" altLang="en-US" sz="2000" b="1" spc="50" dirty="0">
                <a:ln w="11430"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15736" r="16764" b="17160"/>
          <a:stretch/>
        </p:blipFill>
        <p:spPr>
          <a:xfrm>
            <a:off x="5498553" y="2517653"/>
            <a:ext cx="1401825" cy="156453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-23514" y="8262557"/>
            <a:ext cx="3216453" cy="1677110"/>
            <a:chOff x="-23514" y="8262557"/>
            <a:chExt cx="3216453" cy="1677110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484885" y="8262557"/>
              <a:ext cx="2708054" cy="1447293"/>
              <a:chOff x="3612332" y="7675875"/>
              <a:chExt cx="2708054" cy="1447293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 rot="21401115">
                <a:off x="3612332" y="7675875"/>
                <a:ext cx="2708054" cy="1447293"/>
                <a:chOff x="3112021" y="7896687"/>
                <a:chExt cx="2477116" cy="1258155"/>
              </a:xfrm>
            </p:grpSpPr>
            <p:sp>
              <p:nvSpPr>
                <p:cNvPr id="88" name="雲 87"/>
                <p:cNvSpPr/>
                <p:nvPr/>
              </p:nvSpPr>
              <p:spPr>
                <a:xfrm rot="380601">
                  <a:off x="3112021" y="7896687"/>
                  <a:ext cx="1911298" cy="1224773"/>
                </a:xfrm>
                <a:prstGeom prst="clou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雲 88"/>
                <p:cNvSpPr/>
                <p:nvPr/>
              </p:nvSpPr>
              <p:spPr>
                <a:xfrm rot="11292676">
                  <a:off x="3677839" y="7930069"/>
                  <a:ext cx="1911298" cy="1224773"/>
                </a:xfrm>
                <a:prstGeom prst="clou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5" name="サブタイトル 2"/>
              <p:cNvSpPr txBox="1">
                <a:spLocks/>
              </p:cNvSpPr>
              <p:nvPr/>
            </p:nvSpPr>
            <p:spPr>
              <a:xfrm>
                <a:off x="3986296" y="7917048"/>
                <a:ext cx="2239966" cy="1152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12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県障害者スポーツ大会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は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，</a:t>
                </a:r>
                <a:endParaRPr lang="en-US" altLang="ja-JP" sz="12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l"/>
                <a:r>
                  <a:rPr lang="ja-JP" altLang="en-US" sz="12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特別全国障害者スポーツ大会「</a:t>
                </a:r>
                <a:r>
                  <a:rPr lang="ja-JP" altLang="en-US" sz="1200" dirty="0" err="1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燃ゆる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感動かごしま大会」に出場する鹿児島県選手団の選手選考を兼ねます。</a:t>
                </a:r>
                <a:endParaRPr lang="en-US" altLang="ja-JP" sz="12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189" name="図 18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4" t="18568" r="18976" b="17794"/>
            <a:stretch/>
          </p:blipFill>
          <p:spPr>
            <a:xfrm>
              <a:off x="-23514" y="8678581"/>
              <a:ext cx="1022976" cy="1261086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grpSp>
        <p:nvGrpSpPr>
          <p:cNvPr id="2" name="グループ化 1"/>
          <p:cNvGrpSpPr/>
          <p:nvPr/>
        </p:nvGrpSpPr>
        <p:grpSpPr>
          <a:xfrm>
            <a:off x="28913" y="1039694"/>
            <a:ext cx="6878806" cy="1600438"/>
            <a:chOff x="28913" y="1082226"/>
            <a:chExt cx="6878806" cy="160043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8913" y="1082226"/>
              <a:ext cx="6878806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b="1" dirty="0">
                  <a:ln w="152400">
                    <a:solidFill>
                      <a:srgbClr val="B4D412"/>
                    </a:solidFill>
                  </a:ln>
                  <a:solidFill>
                    <a:srgbClr val="B4D41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</a:t>
              </a:r>
              <a:r>
                <a:rPr lang="en-US" altLang="ja-JP" sz="4000" b="1" dirty="0" smtClean="0">
                  <a:ln w="152400">
                    <a:solidFill>
                      <a:srgbClr val="B4D412"/>
                    </a:solidFill>
                  </a:ln>
                  <a:solidFill>
                    <a:srgbClr val="B4D41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17</a:t>
              </a:r>
              <a:r>
                <a:rPr lang="ja-JP" altLang="en-US" sz="4000" b="1" dirty="0" smtClean="0">
                  <a:ln w="152400">
                    <a:solidFill>
                      <a:srgbClr val="B4D412"/>
                    </a:solidFill>
                  </a:ln>
                  <a:solidFill>
                    <a:srgbClr val="B4D41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回 鹿児島県</a:t>
              </a:r>
              <a:endParaRPr lang="en-US" altLang="ja-JP" sz="4000" b="1" dirty="0" smtClean="0">
                <a:ln w="152400">
                  <a:solidFill>
                    <a:srgbClr val="B4D412"/>
                  </a:solidFill>
                </a:ln>
                <a:solidFill>
                  <a:srgbClr val="B4D412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5800" b="1" dirty="0" smtClean="0">
                  <a:ln w="152400">
                    <a:solidFill>
                      <a:srgbClr val="B4D412"/>
                    </a:solidFill>
                  </a:ln>
                  <a:solidFill>
                    <a:srgbClr val="B4D41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障害者スポーツ大会</a:t>
              </a:r>
              <a:endParaRPr kumimoji="1" lang="ja-JP" altLang="en-US" sz="5800" b="1" dirty="0">
                <a:ln w="152400">
                  <a:solidFill>
                    <a:srgbClr val="FF9F9F"/>
                  </a:solidFill>
                </a:ln>
                <a:solidFill>
                  <a:srgbClr val="FF9F9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8913" y="1082226"/>
              <a:ext cx="6878806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b="1" dirty="0">
                  <a:ln w="152400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</a:t>
              </a:r>
              <a:r>
                <a:rPr lang="en-US" altLang="ja-JP" sz="4000" b="1" dirty="0" smtClean="0">
                  <a:ln w="152400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17</a:t>
              </a:r>
              <a:r>
                <a:rPr lang="ja-JP" altLang="en-US" sz="4000" b="1" dirty="0" smtClean="0">
                  <a:ln w="152400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回 鹿児島県</a:t>
              </a:r>
              <a:endParaRPr lang="en-US" altLang="ja-JP" sz="4000" b="1" dirty="0" smtClean="0">
                <a:ln w="15240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5800" b="1" dirty="0" smtClean="0">
                  <a:ln w="152400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障害者スポーツ大会</a:t>
              </a:r>
              <a:endParaRPr kumimoji="1" lang="ja-JP" altLang="en-US" sz="5800" b="1" dirty="0">
                <a:ln w="15240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53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方形/長方形 105"/>
          <p:cNvSpPr/>
          <p:nvPr/>
        </p:nvSpPr>
        <p:spPr>
          <a:xfrm rot="21326060">
            <a:off x="-375990" y="-511877"/>
            <a:ext cx="7462742" cy="1383267"/>
          </a:xfrm>
          <a:prstGeom prst="rect">
            <a:avLst/>
          </a:prstGeom>
          <a:solidFill>
            <a:srgbClr val="B4D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26" y="1578996"/>
            <a:ext cx="4453310" cy="4409541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27" name="グループ化 126"/>
          <p:cNvGrpSpPr/>
          <p:nvPr/>
        </p:nvGrpSpPr>
        <p:grpSpPr>
          <a:xfrm>
            <a:off x="4966052" y="4786983"/>
            <a:ext cx="1836000" cy="928135"/>
            <a:chOff x="4902334" y="4986642"/>
            <a:chExt cx="1836000" cy="928135"/>
          </a:xfrm>
        </p:grpSpPr>
        <p:sp>
          <p:nvSpPr>
            <p:cNvPr id="14" name="角丸四角形 13"/>
            <p:cNvSpPr/>
            <p:nvPr/>
          </p:nvSpPr>
          <p:spPr>
            <a:xfrm>
              <a:off x="4902334" y="5082932"/>
              <a:ext cx="1836000" cy="831845"/>
            </a:xfrm>
            <a:prstGeom prst="roundRect">
              <a:avLst>
                <a:gd name="adj" fmla="val 1314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144000" rIns="72000" bIns="72000" rtlCol="0" anchor="ctr">
              <a:spAutoFit/>
            </a:bodyPr>
            <a:lstStyle/>
            <a:p>
              <a:r>
                <a:rPr lang="ja-JP" altLang="en-US" sz="900" b="1" dirty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バレーボール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精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en-US" altLang="ja-JP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6/3</a:t>
              </a:r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kumimoji="1"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📍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平和公園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串良平和アリーナ</a:t>
              </a:r>
              <a:endPara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5505790" y="4986642"/>
              <a:ext cx="629089" cy="22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0" rIns="72000" bIns="1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鹿 屋 市</a:t>
              </a:r>
              <a:endParaRPr kumimoji="1"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23" name="グループ化 122"/>
            <p:cNvGrpSpPr/>
            <p:nvPr/>
          </p:nvGrpSpPr>
          <p:grpSpPr>
            <a:xfrm>
              <a:off x="6142804" y="5281274"/>
              <a:ext cx="527098" cy="527098"/>
              <a:chOff x="6142804" y="5281274"/>
              <a:chExt cx="527098" cy="527098"/>
            </a:xfrm>
          </p:grpSpPr>
          <p:sp>
            <p:nvSpPr>
              <p:cNvPr id="119" name="楕円 62"/>
              <p:cNvSpPr/>
              <p:nvPr/>
            </p:nvSpPr>
            <p:spPr>
              <a:xfrm>
                <a:off x="6142804" y="5281274"/>
                <a:ext cx="527098" cy="527098"/>
              </a:xfrm>
              <a:prstGeom prst="ellipse">
                <a:avLst/>
              </a:prstGeom>
              <a:solidFill>
                <a:srgbClr val="CEF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3" name="Picture 5" descr="\\10.1.1.20\60_スポーツ班\00-1 H32全国障害者スポーツ大会開催準備\10-6 ロゴデザイン等\かごしま国体マスコットキャラクター展開形\JPEG・PNG\PNG\PNG_01\16.3.かごしま国体ガイド1-8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3" t="10755" r="10698" b="11381"/>
              <a:stretch/>
            </p:blipFill>
            <p:spPr bwMode="auto">
              <a:xfrm>
                <a:off x="6187485" y="5326376"/>
                <a:ext cx="453839" cy="426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6" name="直線矢印コネクタ 15"/>
          <p:cNvCxnSpPr/>
          <p:nvPr/>
        </p:nvCxnSpPr>
        <p:spPr>
          <a:xfrm flipH="1" flipV="1">
            <a:off x="5137038" y="4542522"/>
            <a:ext cx="141536" cy="354618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大かっこ 16"/>
          <p:cNvSpPr/>
          <p:nvPr/>
        </p:nvSpPr>
        <p:spPr>
          <a:xfrm>
            <a:off x="4672882" y="1046226"/>
            <a:ext cx="2108182" cy="540138"/>
          </a:xfrm>
          <a:prstGeom prst="bracketPair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36000" rIns="126000" bIns="36000" rtlCol="0" anchor="ctr">
            <a:spAutoFit/>
          </a:bodyPr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身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身体障害者が出場できる競技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知：知的障害者が出場できる競技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精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精神障害者が出場できる競技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2257680" y="4015556"/>
            <a:ext cx="1990974" cy="66743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3836349" y="4700189"/>
            <a:ext cx="98152" cy="921237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938228" y="1820847"/>
            <a:ext cx="1509149" cy="1582940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flipH="1" flipV="1">
            <a:off x="4467274" y="5108675"/>
            <a:ext cx="384538" cy="849600"/>
          </a:xfrm>
          <a:prstGeom prst="straightConnector1">
            <a:avLst/>
          </a:prstGeom>
          <a:ln w="12700" cap="rnd">
            <a:solidFill>
              <a:schemeClr val="tx1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グループ化 183"/>
          <p:cNvGrpSpPr/>
          <p:nvPr/>
        </p:nvGrpSpPr>
        <p:grpSpPr>
          <a:xfrm>
            <a:off x="3623698" y="1124912"/>
            <a:ext cx="1026724" cy="382766"/>
            <a:chOff x="5446236" y="7677841"/>
            <a:chExt cx="1026724" cy="382766"/>
          </a:xfrm>
        </p:grpSpPr>
        <p:sp>
          <p:nvSpPr>
            <p:cNvPr id="100" name="正方形/長方形 99"/>
            <p:cNvSpPr/>
            <p:nvPr/>
          </p:nvSpPr>
          <p:spPr>
            <a:xfrm>
              <a:off x="5446236" y="7711823"/>
              <a:ext cx="407929" cy="10213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823142" y="7677841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個人種目</a:t>
              </a:r>
              <a:endPara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5454923" y="7880310"/>
              <a:ext cx="407929" cy="102138"/>
            </a:xfrm>
            <a:prstGeom prst="rect">
              <a:avLst/>
            </a:prstGeom>
            <a:solidFill>
              <a:srgbClr val="CEF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5826629" y="7829775"/>
              <a:ext cx="6463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団体種目</a:t>
              </a:r>
              <a:endPara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27" name="グループ化 226"/>
          <p:cNvGrpSpPr/>
          <p:nvPr/>
        </p:nvGrpSpPr>
        <p:grpSpPr>
          <a:xfrm>
            <a:off x="4317700" y="5827508"/>
            <a:ext cx="2412000" cy="1256218"/>
            <a:chOff x="4519439" y="6030261"/>
            <a:chExt cx="2412000" cy="1256218"/>
          </a:xfrm>
        </p:grpSpPr>
        <p:sp>
          <p:nvSpPr>
            <p:cNvPr id="115" name="角丸四角形 114"/>
            <p:cNvSpPr/>
            <p:nvPr/>
          </p:nvSpPr>
          <p:spPr>
            <a:xfrm>
              <a:off x="4519439" y="6141539"/>
              <a:ext cx="2412000" cy="114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 </a:t>
              </a:r>
              <a:r>
                <a:rPr lang="ja-JP" altLang="en-US" sz="900" b="1" dirty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グランドソフトボール</a:t>
              </a:r>
              <a:r>
                <a:rPr kumimoji="1"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</a:t>
              </a:r>
              <a:r>
                <a:rPr kumimoji="1"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en-US" altLang="ja-JP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                  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【5/20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21】</a:t>
              </a:r>
            </a:p>
            <a:p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 　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📍開聞総合グラウンド</a:t>
              </a:r>
              <a:endParaRPr kumimoji="1"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ボッチャ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sz="900" b="1" dirty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5/21】</a:t>
              </a:r>
            </a:p>
            <a:p>
              <a:r>
                <a:rPr kumimoji="1"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📍指宿総合体育館</a:t>
              </a:r>
              <a:endPara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7" name="角丸四角形 96"/>
            <p:cNvSpPr/>
            <p:nvPr/>
          </p:nvSpPr>
          <p:spPr>
            <a:xfrm>
              <a:off x="5410895" y="6030261"/>
              <a:ext cx="629089" cy="22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0" rIns="72000" bIns="1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指 宿 市</a:t>
              </a:r>
              <a:endParaRPr kumimoji="1"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25" name="グループ化 124"/>
            <p:cNvGrpSpPr/>
            <p:nvPr/>
          </p:nvGrpSpPr>
          <p:grpSpPr>
            <a:xfrm>
              <a:off x="6104236" y="6731949"/>
              <a:ext cx="544365" cy="554530"/>
              <a:chOff x="5988823" y="6719246"/>
              <a:chExt cx="544365" cy="554530"/>
            </a:xfrm>
          </p:grpSpPr>
          <p:sp>
            <p:nvSpPr>
              <p:cNvPr id="109" name="楕円 62"/>
              <p:cNvSpPr/>
              <p:nvPr/>
            </p:nvSpPr>
            <p:spPr>
              <a:xfrm>
                <a:off x="5988823" y="6719246"/>
                <a:ext cx="527098" cy="52709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95" name="図 9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53" t="17400" r="17104" b="13802"/>
              <a:stretch/>
            </p:blipFill>
            <p:spPr>
              <a:xfrm>
                <a:off x="6018233" y="6742796"/>
                <a:ext cx="514955" cy="530980"/>
              </a:xfrm>
              <a:prstGeom prst="rect">
                <a:avLst/>
              </a:prstGeom>
              <a:noFill/>
            </p:spPr>
          </p:pic>
        </p:grpSp>
        <p:grpSp>
          <p:nvGrpSpPr>
            <p:cNvPr id="124" name="グループ化 123"/>
            <p:cNvGrpSpPr/>
            <p:nvPr/>
          </p:nvGrpSpPr>
          <p:grpSpPr>
            <a:xfrm>
              <a:off x="4614745" y="6224914"/>
              <a:ext cx="556508" cy="527098"/>
              <a:chOff x="4642905" y="6211845"/>
              <a:chExt cx="556508" cy="527098"/>
            </a:xfrm>
          </p:grpSpPr>
          <p:sp>
            <p:nvSpPr>
              <p:cNvPr id="107" name="楕円 62"/>
              <p:cNvSpPr/>
              <p:nvPr/>
            </p:nvSpPr>
            <p:spPr>
              <a:xfrm>
                <a:off x="4642905" y="6211845"/>
                <a:ext cx="527098" cy="527098"/>
              </a:xfrm>
              <a:prstGeom prst="ellipse">
                <a:avLst/>
              </a:prstGeom>
              <a:solidFill>
                <a:srgbClr val="CEF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05" name="図 10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2" t="7956" r="7856" b="8126"/>
              <a:stretch/>
            </p:blipFill>
            <p:spPr>
              <a:xfrm>
                <a:off x="4645044" y="6244377"/>
                <a:ext cx="554369" cy="453919"/>
              </a:xfrm>
              <a:prstGeom prst="rect">
                <a:avLst/>
              </a:prstGeom>
            </p:spPr>
          </p:pic>
        </p:grpSp>
      </p:grpSp>
      <p:grpSp>
        <p:nvGrpSpPr>
          <p:cNvPr id="225" name="グループ化 224"/>
          <p:cNvGrpSpPr/>
          <p:nvPr/>
        </p:nvGrpSpPr>
        <p:grpSpPr>
          <a:xfrm>
            <a:off x="67117" y="3333835"/>
            <a:ext cx="2196000" cy="4615986"/>
            <a:chOff x="50874" y="3832498"/>
            <a:chExt cx="2196000" cy="4335133"/>
          </a:xfrm>
        </p:grpSpPr>
        <p:sp>
          <p:nvSpPr>
            <p:cNvPr id="67" name="角丸四角形 66"/>
            <p:cNvSpPr/>
            <p:nvPr/>
          </p:nvSpPr>
          <p:spPr>
            <a:xfrm>
              <a:off x="50874" y="3945042"/>
              <a:ext cx="2196000" cy="4222589"/>
            </a:xfrm>
            <a:prstGeom prst="roundRect">
              <a:avLst>
                <a:gd name="adj" fmla="val 521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900" b="1" dirty="0" smtClean="0">
                <a:solidFill>
                  <a:srgbClr val="FFCC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卓球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</a:t>
              </a:r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・知・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精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lang="en-US" altLang="ja-JP" sz="900" b="1" dirty="0" smtClean="0">
                <a:solidFill>
                  <a:srgbClr val="FFCC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【5/21】</a:t>
              </a:r>
              <a:endPara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📍西原商会アリーナ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陸上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競技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</a:t>
              </a:r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知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en-US" altLang="ja-JP" sz="900" b="1" dirty="0" smtClean="0">
                <a:solidFill>
                  <a:srgbClr val="FFCC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【5/21】</a:t>
              </a:r>
              <a:endPara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📍白波スタジアム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　　　　　（</a:t>
              </a:r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県立鴨池陸上競技場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水泳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身・知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sz="900" b="1" dirty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5/21】</a:t>
              </a: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📍鴨池公園水泳プール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ボウリング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知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dirty="0"/>
                <a:t>●</a:t>
              </a:r>
              <a:endParaRPr lang="en-US" altLang="ja-JP" sz="900" b="1" dirty="0" smtClean="0">
                <a:solidFill>
                  <a:srgbClr val="FFCC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【5/21】</a:t>
              </a: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📍サンライトゾーン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アーチェリー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en-US" altLang="ja-JP" sz="900" b="1" dirty="0" smtClean="0">
                <a:solidFill>
                  <a:srgbClr val="FFCC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【5/21】</a:t>
              </a:r>
              <a:endPara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📍鹿児島ふれあい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スポーツランド運動広場</a:t>
              </a:r>
              <a:endPara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lang="ja-JP" altLang="en-US" sz="900" b="1" dirty="0" smtClean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フライングディスク</a:t>
              </a:r>
              <a:endParaRPr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身・知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sz="900" b="1" dirty="0">
                  <a:solidFill>
                    <a:srgbClr val="FFCC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5/21】</a:t>
              </a: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📍県立サッカー・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ラグビー場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バレーボール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</a:t>
              </a:r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知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sz="900" b="1" dirty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lang="en-US" altLang="ja-JP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 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6/4】</a:t>
              </a: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📍南栄リース桜島アリーナ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9" name="角丸四角形 68"/>
            <p:cNvSpPr/>
            <p:nvPr/>
          </p:nvSpPr>
          <p:spPr>
            <a:xfrm>
              <a:off x="756187" y="3832498"/>
              <a:ext cx="785374" cy="22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0" rIns="72000" bIns="1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鹿 児 島 市</a:t>
              </a:r>
              <a:endParaRPr kumimoji="1"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55" name="グループ化 154"/>
            <p:cNvGrpSpPr/>
            <p:nvPr/>
          </p:nvGrpSpPr>
          <p:grpSpPr>
            <a:xfrm>
              <a:off x="176445" y="5725669"/>
              <a:ext cx="527098" cy="532824"/>
              <a:chOff x="-113189" y="4871077"/>
              <a:chExt cx="527098" cy="532824"/>
            </a:xfrm>
          </p:grpSpPr>
          <p:sp>
            <p:nvSpPr>
              <p:cNvPr id="148" name="楕円 62"/>
              <p:cNvSpPr/>
              <p:nvPr/>
            </p:nvSpPr>
            <p:spPr>
              <a:xfrm>
                <a:off x="-113189" y="4871077"/>
                <a:ext cx="527098" cy="52709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91" name="Picture 9" descr="\\10.1.1.20\60_スポーツ班\00-1 H32全国障害者スポーツ大会開催準備\10-6 ロゴデザイン等\かごしま国体マスコットキャラクター展開形\JPEG・PNG\PNG\PNG_02\16.3.かごしま国体ガイド2-43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16" t="10373" r="11821" b="10568"/>
              <a:stretch/>
            </p:blipFill>
            <p:spPr bwMode="auto">
              <a:xfrm>
                <a:off x="-74084" y="4877772"/>
                <a:ext cx="455082" cy="526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4" name="グループ化 153"/>
            <p:cNvGrpSpPr/>
            <p:nvPr/>
          </p:nvGrpSpPr>
          <p:grpSpPr>
            <a:xfrm>
              <a:off x="1550808" y="5251414"/>
              <a:ext cx="600075" cy="527098"/>
              <a:chOff x="1507478" y="4509783"/>
              <a:chExt cx="600075" cy="527098"/>
            </a:xfrm>
          </p:grpSpPr>
          <p:sp>
            <p:nvSpPr>
              <p:cNvPr id="147" name="楕円 62"/>
              <p:cNvSpPr/>
              <p:nvPr/>
            </p:nvSpPr>
            <p:spPr>
              <a:xfrm>
                <a:off x="1543966" y="4509783"/>
                <a:ext cx="527098" cy="52709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36" name="図 1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0" t="17658" r="14664" b="15982"/>
              <a:stretch/>
            </p:blipFill>
            <p:spPr>
              <a:xfrm>
                <a:off x="1507478" y="4516102"/>
                <a:ext cx="600075" cy="485775"/>
              </a:xfrm>
              <a:prstGeom prst="rect">
                <a:avLst/>
              </a:prstGeom>
            </p:spPr>
          </p:pic>
        </p:grpSp>
        <p:grpSp>
          <p:nvGrpSpPr>
            <p:cNvPr id="153" name="グループ化 152"/>
            <p:cNvGrpSpPr/>
            <p:nvPr/>
          </p:nvGrpSpPr>
          <p:grpSpPr>
            <a:xfrm>
              <a:off x="281327" y="4750493"/>
              <a:ext cx="527098" cy="527098"/>
              <a:chOff x="-235697" y="4123540"/>
              <a:chExt cx="527098" cy="527098"/>
            </a:xfrm>
          </p:grpSpPr>
          <p:sp>
            <p:nvSpPr>
              <p:cNvPr id="150" name="楕円 62"/>
              <p:cNvSpPr/>
              <p:nvPr/>
            </p:nvSpPr>
            <p:spPr>
              <a:xfrm>
                <a:off x="-235697" y="4123540"/>
                <a:ext cx="527098" cy="52709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41" name="図 14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06" t="17705" r="16934" b="17679"/>
              <a:stretch/>
            </p:blipFill>
            <p:spPr>
              <a:xfrm>
                <a:off x="-210412" y="4168013"/>
                <a:ext cx="462824" cy="431682"/>
              </a:xfrm>
              <a:prstGeom prst="rect">
                <a:avLst/>
              </a:prstGeom>
            </p:spPr>
          </p:pic>
        </p:grpSp>
        <p:grpSp>
          <p:nvGrpSpPr>
            <p:cNvPr id="152" name="グループ化 151"/>
            <p:cNvGrpSpPr/>
            <p:nvPr/>
          </p:nvGrpSpPr>
          <p:grpSpPr>
            <a:xfrm>
              <a:off x="1343682" y="4077423"/>
              <a:ext cx="851318" cy="626827"/>
              <a:chOff x="1311787" y="3628684"/>
              <a:chExt cx="851318" cy="626827"/>
            </a:xfrm>
          </p:grpSpPr>
          <p:sp>
            <p:nvSpPr>
              <p:cNvPr id="149" name="楕円 62"/>
              <p:cNvSpPr/>
              <p:nvPr/>
            </p:nvSpPr>
            <p:spPr>
              <a:xfrm>
                <a:off x="1311787" y="3628684"/>
                <a:ext cx="527098" cy="52709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151" name="楕円 62"/>
              <p:cNvSpPr/>
              <p:nvPr/>
            </p:nvSpPr>
            <p:spPr>
              <a:xfrm>
                <a:off x="1636007" y="3728413"/>
                <a:ext cx="527098" cy="52709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40" name="図 13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 t="19562" r="18856" b="20090"/>
              <a:stretch/>
            </p:blipFill>
            <p:spPr>
              <a:xfrm>
                <a:off x="1339549" y="3686697"/>
                <a:ext cx="407051" cy="386754"/>
              </a:xfrm>
              <a:prstGeom prst="rect">
                <a:avLst/>
              </a:prstGeom>
            </p:spPr>
          </p:pic>
          <p:pic>
            <p:nvPicPr>
              <p:cNvPr id="142" name="図 1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03" t="18633" r="17710" b="19483"/>
              <a:stretch/>
            </p:blipFill>
            <p:spPr>
              <a:xfrm>
                <a:off x="1723991" y="3815814"/>
                <a:ext cx="407524" cy="383938"/>
              </a:xfrm>
              <a:prstGeom prst="rect">
                <a:avLst/>
              </a:prstGeom>
            </p:spPr>
          </p:pic>
        </p:grpSp>
        <p:grpSp>
          <p:nvGrpSpPr>
            <p:cNvPr id="157" name="グループ化 156"/>
            <p:cNvGrpSpPr/>
            <p:nvPr/>
          </p:nvGrpSpPr>
          <p:grpSpPr>
            <a:xfrm>
              <a:off x="1531595" y="6231073"/>
              <a:ext cx="545401" cy="534525"/>
              <a:chOff x="1697733" y="5298927"/>
              <a:chExt cx="545401" cy="534525"/>
            </a:xfrm>
          </p:grpSpPr>
          <p:sp>
            <p:nvSpPr>
              <p:cNvPr id="156" name="楕円 62"/>
              <p:cNvSpPr/>
              <p:nvPr/>
            </p:nvSpPr>
            <p:spPr>
              <a:xfrm>
                <a:off x="1707250" y="5306354"/>
                <a:ext cx="527098" cy="52709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37" name="図 13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82" t="14998" r="16484" b="15044"/>
              <a:stretch/>
            </p:blipFill>
            <p:spPr>
              <a:xfrm>
                <a:off x="1697733" y="5298927"/>
                <a:ext cx="545401" cy="526595"/>
              </a:xfrm>
              <a:prstGeom prst="rect">
                <a:avLst/>
              </a:prstGeom>
            </p:spPr>
          </p:pic>
        </p:grpSp>
        <p:grpSp>
          <p:nvGrpSpPr>
            <p:cNvPr id="160" name="グループ化 159"/>
            <p:cNvGrpSpPr/>
            <p:nvPr/>
          </p:nvGrpSpPr>
          <p:grpSpPr>
            <a:xfrm>
              <a:off x="1607231" y="7527154"/>
              <a:ext cx="527098" cy="527098"/>
              <a:chOff x="1835485" y="6262730"/>
              <a:chExt cx="527098" cy="527098"/>
            </a:xfrm>
          </p:grpSpPr>
          <p:sp>
            <p:nvSpPr>
              <p:cNvPr id="158" name="楕円 62"/>
              <p:cNvSpPr/>
              <p:nvPr/>
            </p:nvSpPr>
            <p:spPr>
              <a:xfrm>
                <a:off x="1835485" y="6262730"/>
                <a:ext cx="527098" cy="527098"/>
              </a:xfrm>
              <a:prstGeom prst="ellipse">
                <a:avLst/>
              </a:prstGeom>
              <a:solidFill>
                <a:srgbClr val="CEF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59" name="Picture 5" descr="\\10.1.1.20\60_スポーツ班\00-1 H32全国障害者スポーツ大会開催準備\10-6 ロゴデザイン等\かごしま国体マスコットキャラクター展開形\JPEG・PNG\PNG\PNG_01\16.3.かごしま国体ガイド1-8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3" t="10755" r="10698" b="11381"/>
              <a:stretch/>
            </p:blipFill>
            <p:spPr bwMode="auto">
              <a:xfrm>
                <a:off x="1880166" y="6307832"/>
                <a:ext cx="453839" cy="426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2" name="グループ化 161"/>
            <p:cNvGrpSpPr/>
            <p:nvPr/>
          </p:nvGrpSpPr>
          <p:grpSpPr>
            <a:xfrm>
              <a:off x="119978" y="7018291"/>
              <a:ext cx="654571" cy="527098"/>
              <a:chOff x="-545039" y="5796859"/>
              <a:chExt cx="654571" cy="527098"/>
            </a:xfrm>
          </p:grpSpPr>
          <p:sp>
            <p:nvSpPr>
              <p:cNvPr id="161" name="楕円 62"/>
              <p:cNvSpPr/>
              <p:nvPr/>
            </p:nvSpPr>
            <p:spPr>
              <a:xfrm>
                <a:off x="-479621" y="5796859"/>
                <a:ext cx="527098" cy="52709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38" name="図 137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8" t="16081" r="13194" b="19966"/>
              <a:stretch/>
            </p:blipFill>
            <p:spPr>
              <a:xfrm>
                <a:off x="-545039" y="5827260"/>
                <a:ext cx="654571" cy="452423"/>
              </a:xfrm>
              <a:prstGeom prst="rect">
                <a:avLst/>
              </a:prstGeom>
            </p:spPr>
          </p:pic>
        </p:grpSp>
      </p:grpSp>
      <p:grpSp>
        <p:nvGrpSpPr>
          <p:cNvPr id="224" name="グループ化 223"/>
          <p:cNvGrpSpPr/>
          <p:nvPr/>
        </p:nvGrpSpPr>
        <p:grpSpPr>
          <a:xfrm>
            <a:off x="228530" y="2307842"/>
            <a:ext cx="2484000" cy="798822"/>
            <a:chOff x="283792" y="2941842"/>
            <a:chExt cx="2484000" cy="798822"/>
          </a:xfrm>
        </p:grpSpPr>
        <p:sp>
          <p:nvSpPr>
            <p:cNvPr id="51" name="角丸四角形 50"/>
            <p:cNvSpPr/>
            <p:nvPr/>
          </p:nvSpPr>
          <p:spPr>
            <a:xfrm>
              <a:off x="283792" y="3058034"/>
              <a:ext cx="2484000" cy="682630"/>
            </a:xfrm>
            <a:prstGeom prst="roundRect">
              <a:avLst>
                <a:gd name="adj" fmla="val 1314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144000" rIns="72000" bIns="72000" rtlCol="0" anchor="ctr">
              <a:spAutoFit/>
            </a:bodyPr>
            <a:lstStyle/>
            <a:p>
              <a:r>
                <a:rPr lang="ja-JP" altLang="en-US" sz="900" b="1" dirty="0" smtClean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lang="ja-JP" altLang="en-US" sz="900" b="1" dirty="0" smtClean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車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いすバスケットボール</a:t>
              </a:r>
              <a:r>
                <a:rPr kumimoji="1"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身</a:t>
              </a:r>
              <a:r>
                <a:rPr kumimoji="1"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en-US" altLang="ja-JP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　　　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【6/3</a:t>
              </a:r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4】</a:t>
              </a:r>
              <a:endParaRPr kumimoji="1"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📍</a:t>
              </a:r>
              <a:r>
                <a:rPr lang="ja-JP" altLang="en-US" sz="900" dirty="0" err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いちき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串木野市総合体育館</a:t>
              </a:r>
              <a:endPara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1021473" y="2941842"/>
              <a:ext cx="1008638" cy="22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0" rIns="72000" bIns="1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900" b="1" dirty="0" err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いちき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串木野市</a:t>
              </a:r>
              <a:endParaRPr kumimoji="1"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68" name="グループ化 167"/>
            <p:cNvGrpSpPr/>
            <p:nvPr/>
          </p:nvGrpSpPr>
          <p:grpSpPr>
            <a:xfrm>
              <a:off x="362755" y="3135800"/>
              <a:ext cx="527098" cy="527098"/>
              <a:chOff x="2600015" y="2977074"/>
              <a:chExt cx="527098" cy="527098"/>
            </a:xfrm>
          </p:grpSpPr>
          <p:sp>
            <p:nvSpPr>
              <p:cNvPr id="166" name="楕円 62"/>
              <p:cNvSpPr/>
              <p:nvPr/>
            </p:nvSpPr>
            <p:spPr>
              <a:xfrm>
                <a:off x="2600015" y="2977074"/>
                <a:ext cx="527098" cy="527098"/>
              </a:xfrm>
              <a:prstGeom prst="ellipse">
                <a:avLst/>
              </a:prstGeom>
              <a:solidFill>
                <a:srgbClr val="CEF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167" name="図 16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27" t="17999" r="18980" b="18325"/>
              <a:stretch/>
            </p:blipFill>
            <p:spPr>
              <a:xfrm>
                <a:off x="2649276" y="2998052"/>
                <a:ext cx="442912" cy="488210"/>
              </a:xfrm>
              <a:prstGeom prst="rect">
                <a:avLst/>
              </a:prstGeom>
            </p:spPr>
          </p:pic>
        </p:grpSp>
      </p:grpSp>
      <p:grpSp>
        <p:nvGrpSpPr>
          <p:cNvPr id="177" name="グループ化 176"/>
          <p:cNvGrpSpPr/>
          <p:nvPr/>
        </p:nvGrpSpPr>
        <p:grpSpPr>
          <a:xfrm>
            <a:off x="620129" y="1156836"/>
            <a:ext cx="2304000" cy="929261"/>
            <a:chOff x="431955" y="1763818"/>
            <a:chExt cx="2304000" cy="929261"/>
          </a:xfrm>
        </p:grpSpPr>
        <p:sp>
          <p:nvSpPr>
            <p:cNvPr id="22" name="角丸四角形 21"/>
            <p:cNvSpPr/>
            <p:nvPr/>
          </p:nvSpPr>
          <p:spPr>
            <a:xfrm>
              <a:off x="431955" y="1861234"/>
              <a:ext cx="2304000" cy="831845"/>
            </a:xfrm>
            <a:prstGeom prst="roundRect">
              <a:avLst>
                <a:gd name="adj" fmla="val 13141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144000" rIns="72000" bIns="72000" rtlCol="0" anchor="ctr">
              <a:spAutoFit/>
            </a:bodyPr>
            <a:lstStyle/>
            <a:p>
              <a:r>
                <a:rPr lang="ja-JP" altLang="en-US" sz="900" b="1" dirty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バスケットボール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知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en-US" altLang="ja-JP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kumimoji="1"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【6/3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kumimoji="1"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4】</a:t>
              </a:r>
            </a:p>
            <a:p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📍ビーラインスポーツパーク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姶良体育館</a:t>
              </a:r>
              <a:endPara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1269411" y="1763818"/>
              <a:ext cx="629088" cy="22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0" rIns="72000" bIns="1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姶 良 市</a:t>
              </a:r>
              <a:endParaRPr kumimoji="1"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73" name="グループ化 172"/>
            <p:cNvGrpSpPr/>
            <p:nvPr/>
          </p:nvGrpSpPr>
          <p:grpSpPr>
            <a:xfrm>
              <a:off x="2139895" y="2039765"/>
              <a:ext cx="552714" cy="527098"/>
              <a:chOff x="-129859" y="2267695"/>
              <a:chExt cx="552714" cy="527098"/>
            </a:xfrm>
          </p:grpSpPr>
          <p:sp>
            <p:nvSpPr>
              <p:cNvPr id="110" name="楕円 62"/>
              <p:cNvSpPr/>
              <p:nvPr/>
            </p:nvSpPr>
            <p:spPr>
              <a:xfrm>
                <a:off x="-104243" y="2267695"/>
                <a:ext cx="527098" cy="527098"/>
              </a:xfrm>
              <a:prstGeom prst="ellipse">
                <a:avLst/>
              </a:prstGeom>
              <a:solidFill>
                <a:srgbClr val="CEF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21" name="Picture 6" descr="\\10.1.1.20\60_スポーツ班\00-1 H32全国障害者スポーツ大会開催準備\10-6 ロゴデザイン等\かごしま国体マスコットキャラクター展開形\JPEG・PNG\PNG\PNG_01\16.3.かごしま国体ガイド1-88.pn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25" t="11818" r="10797" b="11636"/>
              <a:stretch/>
            </p:blipFill>
            <p:spPr bwMode="auto">
              <a:xfrm>
                <a:off x="-129859" y="2299571"/>
                <a:ext cx="526916" cy="494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0" name="グループ化 219"/>
          <p:cNvGrpSpPr/>
          <p:nvPr/>
        </p:nvGrpSpPr>
        <p:grpSpPr>
          <a:xfrm>
            <a:off x="4411341" y="1783953"/>
            <a:ext cx="2340000" cy="792212"/>
            <a:chOff x="4436744" y="2331889"/>
            <a:chExt cx="2340000" cy="792212"/>
          </a:xfrm>
        </p:grpSpPr>
        <p:sp>
          <p:nvSpPr>
            <p:cNvPr id="7" name="角丸四角形 6"/>
            <p:cNvSpPr/>
            <p:nvPr/>
          </p:nvSpPr>
          <p:spPr>
            <a:xfrm>
              <a:off x="4436744" y="2440101"/>
              <a:ext cx="2340000" cy="684000"/>
            </a:xfrm>
            <a:prstGeom prst="roundRect">
              <a:avLst>
                <a:gd name="adj" fmla="val 1314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144000" rIns="72000" bIns="72000" rtlCol="0" anchor="ctr">
              <a:spAutoFit/>
            </a:bodyPr>
            <a:lstStyle/>
            <a:p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lang="ja-JP" altLang="en-US" sz="900" b="1" dirty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サッカー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知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sz="900" b="1" dirty="0">
                  <a:solidFill>
                    <a:srgbClr val="CEF6F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6/3</a:t>
              </a:r>
              <a:r>
                <a:rPr lang="ja-JP" altLang="en-US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en-US" altLang="ja-JP" sz="9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lang="en-US" altLang="ja-JP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kumimoji="1"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📍国分運動公園陸上競技場</a:t>
              </a:r>
              <a:endPara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国分</a:t>
              </a:r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運動</a:t>
              </a:r>
              <a:r>
                <a:rPr lang="ja-JP" altLang="en-US" sz="9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公園多目的</a:t>
              </a:r>
              <a:r>
                <a:rPr lang="ja-JP" altLang="en-US" sz="9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広場</a:t>
              </a:r>
              <a:endPara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5303977" y="2331889"/>
              <a:ext cx="629089" cy="22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0" rIns="72000" bIns="1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霧 島 市</a:t>
              </a:r>
              <a:endParaRPr kumimoji="1"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78" name="グループ化 177"/>
            <p:cNvGrpSpPr/>
            <p:nvPr/>
          </p:nvGrpSpPr>
          <p:grpSpPr>
            <a:xfrm>
              <a:off x="4540739" y="2528863"/>
              <a:ext cx="527098" cy="527098"/>
              <a:chOff x="6270659" y="1758206"/>
              <a:chExt cx="527098" cy="527098"/>
            </a:xfrm>
          </p:grpSpPr>
          <p:sp>
            <p:nvSpPr>
              <p:cNvPr id="171" name="楕円 62"/>
              <p:cNvSpPr/>
              <p:nvPr/>
            </p:nvSpPr>
            <p:spPr>
              <a:xfrm>
                <a:off x="6270659" y="1758206"/>
                <a:ext cx="527098" cy="527098"/>
              </a:xfrm>
              <a:prstGeom prst="ellipse">
                <a:avLst/>
              </a:prstGeom>
              <a:solidFill>
                <a:srgbClr val="CEF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pic>
            <p:nvPicPr>
              <p:cNvPr id="9" name="Picture 4" descr="\\10.1.1.20\60_スポーツ班\00-1 H32全国障害者スポーツ大会開催準備\10-6 ロゴデザイン等\かごしま国体マスコットキャラクター展開形\JPEG・PNG\PNG\PNG_01\16.3.かごしま国体ガイド1-72.pn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0" t="10579" r="11216" b="11845"/>
              <a:stretch/>
            </p:blipFill>
            <p:spPr bwMode="auto">
              <a:xfrm>
                <a:off x="6315950" y="1799326"/>
                <a:ext cx="447408" cy="425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87" name="直線コネクタ 186"/>
          <p:cNvCxnSpPr>
            <a:stCxn id="51" idx="3"/>
          </p:cNvCxnSpPr>
          <p:nvPr/>
        </p:nvCxnSpPr>
        <p:spPr>
          <a:xfrm>
            <a:off x="2712530" y="2765349"/>
            <a:ext cx="874785" cy="758257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 flipH="1">
            <a:off x="4935321" y="2596787"/>
            <a:ext cx="231850" cy="895909"/>
          </a:xfrm>
          <a:prstGeom prst="line">
            <a:avLst/>
          </a:prstGeom>
          <a:ln w="12700" cap="rnd">
            <a:solidFill>
              <a:schemeClr val="tx1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テキスト ボックス 194"/>
          <p:cNvSpPr txBox="1"/>
          <p:nvPr/>
        </p:nvSpPr>
        <p:spPr>
          <a:xfrm rot="21326060">
            <a:off x="34494" y="160308"/>
            <a:ext cx="4264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b="1" dirty="0" smtClean="0">
                <a:ln w="15240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競技会場</a:t>
            </a:r>
            <a:r>
              <a:rPr lang="en-US" altLang="ja-JP" sz="5400" b="1" dirty="0">
                <a:ln w="15240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kumimoji="1" lang="en-US" altLang="ja-JP" sz="5400" b="1" dirty="0" smtClean="0">
                <a:ln w="152400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</a:t>
            </a:r>
            <a:endParaRPr kumimoji="1" lang="ja-JP" altLang="en-US" sz="5400" b="1" dirty="0">
              <a:ln w="152400">
                <a:noFill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2355322" y="5613398"/>
            <a:ext cx="1800000" cy="1800000"/>
          </a:xfrm>
          <a:prstGeom prst="roundRect">
            <a:avLst>
              <a:gd name="adj" fmla="val 1314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144000" rIns="72000" bIns="72000" rtlCol="0" anchor="t">
            <a:spAutoFit/>
          </a:bodyPr>
          <a:lstStyle/>
          <a:p>
            <a:r>
              <a:rPr lang="ja-JP" altLang="en-US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ja-JP" altLang="en-US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ソフトボール</a:t>
            </a:r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</a:t>
            </a:r>
            <a:r>
              <a:rPr kumimoji="1"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en-US" altLang="ja-JP" sz="900" b="1" dirty="0" smtClean="0">
              <a:solidFill>
                <a:srgbClr val="CEF6F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b="1" dirty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900" b="1" dirty="0" smtClean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</a:t>
            </a:r>
            <a:r>
              <a:rPr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【5/21】</a:t>
            </a:r>
            <a:endParaRPr kumimoji="1" lang="en-US" altLang="ja-JP" sz="9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📍知覧平和公園</a:t>
            </a:r>
            <a:endParaRPr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          多目的球場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rgbClr val="CEF6F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フットソフトボール</a:t>
            </a:r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</a:t>
            </a:r>
            <a:r>
              <a:rPr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sz="900" b="1" dirty="0" smtClean="0">
              <a:solidFill>
                <a:srgbClr val="CEF6F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【5/21】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📍知覧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平和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</a:t>
            </a:r>
            <a:endParaRPr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陸上競技場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833891" y="5508240"/>
            <a:ext cx="842863" cy="203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1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南 九 州 市</a:t>
            </a:r>
            <a:endParaRPr kumimoji="1" lang="ja-JP" altLang="en-US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33" name="グループ化 232"/>
          <p:cNvGrpSpPr/>
          <p:nvPr/>
        </p:nvGrpSpPr>
        <p:grpSpPr>
          <a:xfrm>
            <a:off x="3491320" y="6774314"/>
            <a:ext cx="527098" cy="527098"/>
            <a:chOff x="2555760" y="7427259"/>
            <a:chExt cx="527098" cy="527098"/>
          </a:xfrm>
        </p:grpSpPr>
        <p:sp>
          <p:nvSpPr>
            <p:cNvPr id="229" name="楕円 62"/>
            <p:cNvSpPr/>
            <p:nvPr/>
          </p:nvSpPr>
          <p:spPr>
            <a:xfrm>
              <a:off x="2555760" y="7427259"/>
              <a:ext cx="527098" cy="527098"/>
            </a:xfrm>
            <a:prstGeom prst="ellipse">
              <a:avLst/>
            </a:prstGeom>
            <a:solidFill>
              <a:srgbClr val="CEF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pic>
          <p:nvPicPr>
            <p:cNvPr id="228" name="図 2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3" t="18142" r="17697" b="18300"/>
            <a:stretch/>
          </p:blipFill>
          <p:spPr>
            <a:xfrm>
              <a:off x="2580484" y="7439390"/>
              <a:ext cx="497497" cy="496017"/>
            </a:xfrm>
            <a:prstGeom prst="rect">
              <a:avLst/>
            </a:prstGeom>
          </p:spPr>
        </p:pic>
      </p:grpSp>
      <p:grpSp>
        <p:nvGrpSpPr>
          <p:cNvPr id="232" name="グループ化 231"/>
          <p:cNvGrpSpPr/>
          <p:nvPr/>
        </p:nvGrpSpPr>
        <p:grpSpPr>
          <a:xfrm>
            <a:off x="2434965" y="5878272"/>
            <a:ext cx="527098" cy="527098"/>
            <a:chOff x="3839387" y="6083255"/>
            <a:chExt cx="527098" cy="527098"/>
          </a:xfrm>
        </p:grpSpPr>
        <p:sp>
          <p:nvSpPr>
            <p:cNvPr id="231" name="楕円 62"/>
            <p:cNvSpPr/>
            <p:nvPr/>
          </p:nvSpPr>
          <p:spPr>
            <a:xfrm>
              <a:off x="3839387" y="6083255"/>
              <a:ext cx="527098" cy="527098"/>
            </a:xfrm>
            <a:prstGeom prst="ellipse">
              <a:avLst/>
            </a:prstGeom>
            <a:solidFill>
              <a:srgbClr val="CEF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pic>
          <p:nvPicPr>
            <p:cNvPr id="230" name="図 229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1" t="18439" r="17009" b="18409"/>
            <a:stretch/>
          </p:blipFill>
          <p:spPr>
            <a:xfrm>
              <a:off x="3841322" y="6104513"/>
              <a:ext cx="523229" cy="484582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24423" y="8429181"/>
            <a:ext cx="2181234" cy="1265099"/>
            <a:chOff x="4724532" y="8800469"/>
            <a:chExt cx="1311981" cy="732262"/>
          </a:xfrm>
        </p:grpSpPr>
        <p:grpSp>
          <p:nvGrpSpPr>
            <p:cNvPr id="203" name="グループ化 202"/>
            <p:cNvGrpSpPr/>
            <p:nvPr/>
          </p:nvGrpSpPr>
          <p:grpSpPr>
            <a:xfrm>
              <a:off x="4724532" y="8800469"/>
              <a:ext cx="1311981" cy="732262"/>
              <a:chOff x="5190469" y="1609938"/>
              <a:chExt cx="1311981" cy="732262"/>
            </a:xfrm>
          </p:grpSpPr>
          <p:sp>
            <p:nvSpPr>
              <p:cNvPr id="204" name="角丸四角形 203"/>
              <p:cNvSpPr/>
              <p:nvPr/>
            </p:nvSpPr>
            <p:spPr>
              <a:xfrm>
                <a:off x="5248024" y="1609938"/>
                <a:ext cx="1254426" cy="732262"/>
              </a:xfrm>
              <a:prstGeom prst="roundRect">
                <a:avLst>
                  <a:gd name="adj" fmla="val 13141"/>
                </a:avLst>
              </a:prstGeom>
              <a:solidFill>
                <a:srgbClr val="EAEAEA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144000" rIns="72000" bIns="72000" rtlCol="0" anchor="ctr">
                <a:spAutoFit/>
              </a:bodyPr>
              <a:lstStyle/>
              <a:p>
                <a:endParaRPr kumimoji="1" lang="ja-JP" altLang="en-US" sz="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06" name="大かっこ 205"/>
              <p:cNvSpPr/>
              <p:nvPr/>
            </p:nvSpPr>
            <p:spPr>
              <a:xfrm>
                <a:off x="5190469" y="1873652"/>
                <a:ext cx="717864" cy="253512"/>
              </a:xfrm>
              <a:prstGeom prst="bracketPair">
                <a:avLst/>
              </a:prstGeom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08000" tIns="36000" rIns="126000" bIns="36000" rtlCol="0" anchor="ctr">
                <a:spAutoFit/>
              </a:bodyPr>
              <a:lstStyle/>
              <a:p>
                <a:pPr algn="ctr"/>
                <a:r>
                  <a:rPr kumimoji="1" lang="ja-JP" altLang="en-US" sz="105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大会に関する</a:t>
                </a:r>
                <a:endParaRPr kumimoji="1" lang="en-US" altLang="ja-JP" sz="105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105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情報はこちら</a:t>
                </a:r>
                <a:endParaRPr kumimoji="1" lang="ja-JP" altLang="en-US" sz="105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206" y="8877603"/>
              <a:ext cx="589318" cy="589318"/>
            </a:xfrm>
            <a:prstGeom prst="rect">
              <a:avLst/>
            </a:prstGeom>
          </p:spPr>
        </p:pic>
      </p:grpSp>
      <p:pic>
        <p:nvPicPr>
          <p:cNvPr id="111" name="図 1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t="17638" r="8076" b="19046"/>
          <a:stretch/>
        </p:blipFill>
        <p:spPr>
          <a:xfrm rot="21360000">
            <a:off x="4410655" y="64723"/>
            <a:ext cx="2403395" cy="634662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344395" y="8198604"/>
            <a:ext cx="4413812" cy="1619473"/>
            <a:chOff x="2509281" y="8223217"/>
            <a:chExt cx="4413812" cy="1619473"/>
          </a:xfrm>
        </p:grpSpPr>
        <p:sp>
          <p:nvSpPr>
            <p:cNvPr id="209" name="正方形/長方形 208"/>
            <p:cNvSpPr/>
            <p:nvPr/>
          </p:nvSpPr>
          <p:spPr>
            <a:xfrm>
              <a:off x="2509281" y="8223217"/>
              <a:ext cx="4413812" cy="1618985"/>
            </a:xfrm>
            <a:prstGeom prst="rect">
              <a:avLst/>
            </a:prstGeom>
            <a:noFill/>
            <a:ln w="38100">
              <a:solidFill>
                <a:srgbClr val="B4D4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サブタイトル 2"/>
            <p:cNvSpPr txBox="1">
              <a:spLocks/>
            </p:cNvSpPr>
            <p:nvPr/>
          </p:nvSpPr>
          <p:spPr>
            <a:xfrm>
              <a:off x="3455541" y="8509991"/>
              <a:ext cx="2521292" cy="4577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鹿児島県障害者スポーツ協会</a:t>
              </a:r>
              <a:endParaRPr lang="en-US" altLang="ja-JP" sz="105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05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TEL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：０９９－２２８－６７１０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8" name="サブタイトル 2"/>
            <p:cNvSpPr txBox="1">
              <a:spLocks/>
            </p:cNvSpPr>
            <p:nvPr/>
          </p:nvSpPr>
          <p:spPr>
            <a:xfrm>
              <a:off x="2613450" y="9182318"/>
              <a:ext cx="4205474" cy="66037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b="1" dirty="0" err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燃ゆる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感動</a:t>
              </a:r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ごしま国体・かごしま大会実行委員会事務局　　　　　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（鹿児島県国体・全国障害者スポーツ大会局全国障害者スポーツ大会課）</a:t>
              </a:r>
              <a:endParaRPr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05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TEL</a:t>
              </a:r>
              <a:r>
                <a:rPr lang="ja-JP" altLang="en-US" sz="105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０９９－２８６－２９０３</a:t>
              </a:r>
              <a:endPara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2509281" y="8223217"/>
              <a:ext cx="4413812" cy="267013"/>
            </a:xfrm>
            <a:prstGeom prst="rect">
              <a:avLst/>
            </a:prstGeom>
            <a:solidFill>
              <a:srgbClr val="B4D41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テキスト ボックス 213"/>
            <p:cNvSpPr txBox="1"/>
            <p:nvPr/>
          </p:nvSpPr>
          <p:spPr>
            <a:xfrm>
              <a:off x="4145256" y="8228049"/>
              <a:ext cx="1141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お問い合せ先</a:t>
              </a:r>
              <a:endParaRPr lang="zh-TW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217" name="グループ化 216"/>
            <p:cNvGrpSpPr/>
            <p:nvPr/>
          </p:nvGrpSpPr>
          <p:grpSpPr>
            <a:xfrm>
              <a:off x="4427100" y="8978448"/>
              <a:ext cx="578174" cy="246359"/>
              <a:chOff x="3181350" y="7648453"/>
              <a:chExt cx="578174" cy="246359"/>
            </a:xfrm>
          </p:grpSpPr>
          <p:sp>
            <p:nvSpPr>
              <p:cNvPr id="215" name="テキスト ボックス 214"/>
              <p:cNvSpPr txBox="1"/>
              <p:nvPr/>
            </p:nvSpPr>
            <p:spPr>
              <a:xfrm>
                <a:off x="3181350" y="7648591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b="1" dirty="0">
                    <a:ln w="57150">
                      <a:solidFill>
                        <a:schemeClr val="tx1"/>
                      </a:solidFill>
                    </a:ln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また</a:t>
                </a:r>
                <a:r>
                  <a:rPr kumimoji="1" lang="ja-JP" altLang="en-US" sz="1000" b="1" dirty="0" smtClean="0">
                    <a:ln w="57150">
                      <a:solidFill>
                        <a:schemeClr val="tx1"/>
                      </a:solidFill>
                    </a:ln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は</a:t>
                </a:r>
                <a:endParaRPr kumimoji="1" lang="ja-JP" altLang="en-US" sz="1000" b="1" dirty="0">
                  <a:ln w="57150">
                    <a:solidFill>
                      <a:schemeClr val="tx1"/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16" name="テキスト ボックス 215"/>
              <p:cNvSpPr txBox="1"/>
              <p:nvPr/>
            </p:nvSpPr>
            <p:spPr>
              <a:xfrm>
                <a:off x="3190137" y="7648453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00" b="1" dirty="0" smtClean="0">
                    <a:ln w="76200">
                      <a:noFill/>
                    </a:ln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または</a:t>
                </a:r>
                <a:endParaRPr kumimoji="1" lang="ja-JP" altLang="en-US" sz="1000" b="1" dirty="0">
                  <a:ln w="76200">
                    <a:noFill/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121" name="グループ化 120"/>
          <p:cNvGrpSpPr/>
          <p:nvPr/>
        </p:nvGrpSpPr>
        <p:grpSpPr>
          <a:xfrm>
            <a:off x="2409153" y="7410894"/>
            <a:ext cx="4236493" cy="747090"/>
            <a:chOff x="614247" y="23163"/>
            <a:chExt cx="5638125" cy="994262"/>
          </a:xfrm>
        </p:grpSpPr>
        <p:pic>
          <p:nvPicPr>
            <p:cNvPr id="122" name="図 12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t="8745" r="10272" b="9223"/>
            <a:stretch/>
          </p:blipFill>
          <p:spPr>
            <a:xfrm>
              <a:off x="614247" y="25842"/>
              <a:ext cx="897705" cy="991583"/>
            </a:xfrm>
            <a:prstGeom prst="rect">
              <a:avLst/>
            </a:prstGeom>
          </p:spPr>
        </p:pic>
        <p:pic>
          <p:nvPicPr>
            <p:cNvPr id="126" name="図 125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2" t="9678" r="10134" b="9747"/>
            <a:stretch/>
          </p:blipFill>
          <p:spPr>
            <a:xfrm>
              <a:off x="5389873" y="23163"/>
              <a:ext cx="862499" cy="973980"/>
            </a:xfrm>
            <a:prstGeom prst="rect">
              <a:avLst/>
            </a:prstGeom>
          </p:spPr>
        </p:pic>
        <p:pic>
          <p:nvPicPr>
            <p:cNvPr id="128" name="図 12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0" t="72997" r="7538" b="7596"/>
            <a:stretch/>
          </p:blipFill>
          <p:spPr>
            <a:xfrm>
              <a:off x="1444265" y="136176"/>
              <a:ext cx="3969470" cy="753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7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643</Words>
  <Application>Microsoft Office PowerPoint</Application>
  <PresentationFormat>A4 210 x 297 mm</PresentationFormat>
  <Paragraphs>115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上岡 洋輔</cp:lastModifiedBy>
  <cp:revision>47</cp:revision>
  <cp:lastPrinted>2022-08-25T06:22:10Z</cp:lastPrinted>
  <dcterms:created xsi:type="dcterms:W3CDTF">2022-08-25T01:22:10Z</dcterms:created>
  <dcterms:modified xsi:type="dcterms:W3CDTF">2022-09-26T08:53:09Z</dcterms:modified>
</cp:coreProperties>
</file>